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24" r:id="rId3"/>
    <p:sldId id="278" r:id="rId4"/>
    <p:sldId id="258" r:id="rId5"/>
    <p:sldId id="325" r:id="rId6"/>
    <p:sldId id="277" r:id="rId7"/>
    <p:sldId id="326" r:id="rId8"/>
    <p:sldId id="261" r:id="rId9"/>
    <p:sldId id="262" r:id="rId10"/>
    <p:sldId id="267" r:id="rId11"/>
    <p:sldId id="327" r:id="rId12"/>
    <p:sldId id="329" r:id="rId13"/>
    <p:sldId id="330" r:id="rId14"/>
    <p:sldId id="273" r:id="rId15"/>
    <p:sldId id="257" r:id="rId16"/>
    <p:sldId id="331" r:id="rId17"/>
    <p:sldId id="301" r:id="rId18"/>
    <p:sldId id="282" r:id="rId19"/>
    <p:sldId id="302" r:id="rId20"/>
    <p:sldId id="269" r:id="rId21"/>
    <p:sldId id="319" r:id="rId22"/>
    <p:sldId id="320" r:id="rId23"/>
    <p:sldId id="321" r:id="rId24"/>
    <p:sldId id="322" r:id="rId25"/>
    <p:sldId id="323" r:id="rId26"/>
    <p:sldId id="270" r:id="rId27"/>
    <p:sldId id="260" r:id="rId28"/>
    <p:sldId id="29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E4B"/>
    <a:srgbClr val="00BF5B"/>
    <a:srgbClr val="00D765"/>
    <a:srgbClr val="0C6830"/>
    <a:srgbClr val="F99488"/>
    <a:srgbClr val="FF2EEA"/>
    <a:srgbClr val="A22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/>
    <p:restoredTop sz="94656"/>
  </p:normalViewPr>
  <p:slideViewPr>
    <p:cSldViewPr snapToGrid="0">
      <p:cViewPr varScale="1">
        <p:scale>
          <a:sx n="142" d="100"/>
          <a:sy n="142" d="100"/>
        </p:scale>
        <p:origin x="30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6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29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2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85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3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70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0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9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2387C8-DDCB-DA40-A461-7F58E1AF35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E1465-490E-5C48-A647-CB0039B957A9}" type="datetime1">
              <a:rPr lang="zh-CN" altLang="en-US"/>
              <a:pPr>
                <a:defRPr/>
              </a:pPr>
              <a:t>2018/12/6</a:t>
            </a:fld>
            <a:endParaRPr lang="en-US" altLang="zh-CN" sz="135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E7F335-AD40-404D-BC29-1F0BFA779C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7730287-F55C-D043-B690-CFF2B3F24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4B55E-6833-3446-99B8-B563FFD00668}" type="slidenum">
              <a:rPr lang="zh-CN" altLang="en-US"/>
              <a:pPr>
                <a:defRPr/>
              </a:pPr>
              <a:t>‹#›</a:t>
            </a:fld>
            <a:endParaRPr lang="en-US" altLang="zh-CN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1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86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3CEF0-0701-4094-870E-DA8AAA35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2ED6A-4211-40ED-A0E2-6651B14A7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EE4B6B-A43B-4676-BFD3-0696B8957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367A8-0AAD-495C-BE47-17C62A5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D12-D982-4649-BE82-7A38D04A725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F0AF79-AB1B-4B4D-9ABA-99138137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3EC358-71D0-4522-8EA0-21C304BA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23E5-35CB-416A-8D23-27E9EE1B30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6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7" r:id="rId5"/>
    <p:sldLayoutId id="2147483658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gif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00D9F8-45D1-A54A-8ED7-E4D9FB17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7" name="TextShape 1"/>
          <p:cNvSpPr txBox="1"/>
          <p:nvPr/>
        </p:nvSpPr>
        <p:spPr>
          <a:xfrm>
            <a:off x="284940" y="1397498"/>
            <a:ext cx="8574120" cy="1011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</a:rPr>
              <a:t>Global Life Expectancy Analysis</a:t>
            </a:r>
            <a:endParaRPr lang="en-GB" sz="4800" b="0" strike="noStrike" spc="-1" dirty="0">
              <a:solidFill>
                <a:srgbClr val="00D765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029960" y="2408738"/>
            <a:ext cx="7084080" cy="2016149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 dirty="0">
                <a:solidFill>
                  <a:schemeClr val="bg1"/>
                </a:solidFill>
                <a:latin typeface="Arial"/>
              </a:rPr>
              <a:t>Group 5</a:t>
            </a:r>
            <a:endParaRPr lang="en-GB" sz="2400" b="0" strike="noStrike" spc="-1" dirty="0">
              <a:solidFill>
                <a:schemeClr val="bg1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 dirty="0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Arda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Cankat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</a:rPr>
              <a:t>Bati</a:t>
            </a:r>
            <a:endParaRPr lang="en-GB" sz="2000" b="0" strike="noStrike" spc="-1" dirty="0">
              <a:solidFill>
                <a:schemeClr val="bg1"/>
              </a:solidFill>
              <a:latin typeface="Arial"/>
            </a:endParaRP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Qingyuan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</a:rPr>
              <a:t>Jin</a:t>
            </a:r>
            <a:endParaRPr lang="en-GB" sz="2000" b="0" strike="noStrike" spc="-1" dirty="0">
              <a:solidFill>
                <a:schemeClr val="bg1"/>
              </a:solidFill>
              <a:latin typeface="Arial"/>
            </a:endParaRP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Weinan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</a:rPr>
              <a:t> Li</a:t>
            </a: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>
                <a:solidFill>
                  <a:schemeClr val="bg1"/>
                </a:solidFill>
                <a:latin typeface="Arial"/>
              </a:rPr>
              <a:t>Wei Zhang</a:t>
            </a:r>
          </a:p>
          <a:p>
            <a:pPr marL="457200" indent="-342720"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2504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806439" y="2033885"/>
            <a:ext cx="3679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Difference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D1314-F37D-F247-B1A6-8990FCD0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0"/>
            <a:ext cx="38519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70F2F94-E0BB-48F7-A05D-C467C11A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0" y="320040"/>
            <a:ext cx="2351490" cy="731519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Huge gap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ED835D-C94B-4B78-B244-9DF5AC164E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In 2000, Japan has a life expectancy larger than twice of Sierra Leone.</a:t>
            </a:r>
          </a:p>
          <a:p>
            <a:r>
              <a:rPr lang="en-US" altLang="zh-CN" dirty="0"/>
              <a:t>People in top10 countries averagely live 40 years longer than people in the bottom countries. 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56425B6-DD9B-4FB4-B118-2EA515773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531727"/>
            <a:ext cx="3886200" cy="29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4449D-6D12-425E-990F-C9B854B4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749"/>
            <a:ext cx="1242780" cy="572700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Why?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2A3F7C9-0F50-48EC-97D8-E5A61A4386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Higher BMI cause health problem?</a:t>
            </a:r>
          </a:p>
          <a:p>
            <a:r>
              <a:rPr lang="en-US" altLang="zh-CN" dirty="0"/>
              <a:t>In poor countries, people don’t even have enough food.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9ED6EFF-C77C-DB44-B083-803F3CA59333}"/>
              </a:ext>
            </a:extLst>
          </p:cNvPr>
          <p:cNvSpPr/>
          <p:nvPr/>
        </p:nvSpPr>
        <p:spPr>
          <a:xfrm>
            <a:off x="628650" y="1739153"/>
            <a:ext cx="3656479" cy="4661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533F953-29CA-0C44-AF01-64FC27EADA06}"/>
              </a:ext>
            </a:extLst>
          </p:cNvPr>
          <p:cNvSpPr/>
          <p:nvPr/>
        </p:nvSpPr>
        <p:spPr>
          <a:xfrm>
            <a:off x="628650" y="3307976"/>
            <a:ext cx="859491" cy="1143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B886A12-B89F-4340-A80F-5DA47C9FB1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748" y="1370013"/>
            <a:ext cx="3752003" cy="3262312"/>
          </a:xfrm>
        </p:spPr>
      </p:pic>
    </p:spTree>
    <p:extLst>
      <p:ext uri="{BB962C8B-B14F-4D97-AF65-F5344CB8AC3E}">
        <p14:creationId xmlns:p14="http://schemas.microsoft.com/office/powerpoint/2010/main" val="59727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C35BF-F315-4E27-AFD8-1917E7A67A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Despite having similar coverage of some vaccines, poor countries are still suffering.  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9AD6694-2F0B-7B4E-B1E5-148EE4C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749"/>
            <a:ext cx="1242780" cy="572700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Why?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91DE5B2-CA47-404F-B70A-5FF8D21FEF77}"/>
              </a:ext>
            </a:extLst>
          </p:cNvPr>
          <p:cNvSpPr/>
          <p:nvPr/>
        </p:nvSpPr>
        <p:spPr>
          <a:xfrm>
            <a:off x="1013011" y="1739153"/>
            <a:ext cx="2913529" cy="832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96D0EED-D5F8-C54B-9E7D-0F61C6508EBC}"/>
              </a:ext>
            </a:extLst>
          </p:cNvPr>
          <p:cNvSpPr/>
          <p:nvPr/>
        </p:nvSpPr>
        <p:spPr>
          <a:xfrm>
            <a:off x="1441684" y="3209364"/>
            <a:ext cx="2574505" cy="74407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EFA4C50D-4D03-4B91-BA8D-CB7B27789D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375966"/>
            <a:ext cx="3886200" cy="3250406"/>
          </a:xfrm>
        </p:spPr>
      </p:pic>
    </p:spTree>
    <p:extLst>
      <p:ext uri="{BB962C8B-B14F-4D97-AF65-F5344CB8AC3E}">
        <p14:creationId xmlns:p14="http://schemas.microsoft.com/office/powerpoint/2010/main" val="31615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963320" y="1618387"/>
            <a:ext cx="36086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Relevance</a:t>
            </a:r>
          </a:p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Analysis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99FC17-0825-1940-83AD-F613BACD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857" y="0"/>
            <a:ext cx="3202781" cy="515746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350" dirty="0">
              <a:solidFill>
                <a:srgbClr val="2626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977B65-AF12-954D-9A55-9A5E1EDE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40621" y="1023238"/>
            <a:ext cx="4221255" cy="28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4">
            <a:extLst>
              <a:ext uri="{FF2B5EF4-FFF2-40B4-BE49-F238E27FC236}">
                <a16:creationId xmlns:a16="http://schemas.microsoft.com/office/drawing/2014/main" id="{AF054A78-4460-4145-A890-63615AF4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0"/>
            <a:ext cx="2195513" cy="3128963"/>
          </a:xfrm>
          <a:prstGeom prst="rect">
            <a:avLst/>
          </a:pr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</a:endParaRPr>
          </a:p>
        </p:txBody>
      </p:sp>
      <p:sp>
        <p:nvSpPr>
          <p:cNvPr id="4102" name="Rectangle 16">
            <a:extLst>
              <a:ext uri="{FF2B5EF4-FFF2-40B4-BE49-F238E27FC236}">
                <a16:creationId xmlns:a16="http://schemas.microsoft.com/office/drawing/2014/main" id="{C6F35352-E3E2-C043-8FF7-47170BB1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64481"/>
            <a:ext cx="1695450" cy="1563291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</a:endParaRPr>
          </a:p>
        </p:txBody>
      </p:sp>
      <p:sp>
        <p:nvSpPr>
          <p:cNvPr id="4111" name="Rectangle 27">
            <a:extLst>
              <a:ext uri="{FF2B5EF4-FFF2-40B4-BE49-F238E27FC236}">
                <a16:creationId xmlns:a16="http://schemas.microsoft.com/office/drawing/2014/main" id="{CFF3B178-0D2A-5740-85CA-4D487DE5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632" y="4854178"/>
            <a:ext cx="5643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>
                <a:solidFill>
                  <a:srgbClr val="595959"/>
                </a:solidFill>
                <a:latin typeface="Simple-Line-Icons" pitchFamily="2" charset="2"/>
                <a:sym typeface="Simple-Line-Icons" pitchFamily="2" charset="2"/>
              </a:rPr>
              <a:t> </a:t>
            </a:r>
            <a:endParaRPr lang="en-US" altLang="zh-CN" sz="1350">
              <a:solidFill>
                <a:srgbClr val="59595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4BEA2-D55F-9046-B5B4-A33C91F0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656"/>
            <a:ext cx="1695450" cy="1524001"/>
          </a:xfrm>
          <a:prstGeom prst="rect">
            <a:avLst/>
          </a:prstGeom>
        </p:spPr>
      </p:pic>
      <p:pic>
        <p:nvPicPr>
          <p:cNvPr id="5" name="图片 4" descr="图片包含 天空, 室内, 杯子, 餐桌&#10;&#10;&#10;&#10;自动生成的说明">
            <a:extLst>
              <a:ext uri="{FF2B5EF4-FFF2-40B4-BE49-F238E27FC236}">
                <a16:creationId xmlns:a16="http://schemas.microsoft.com/office/drawing/2014/main" id="{A2442B00-AF4D-EB4E-926E-9384CFC3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38" y="1635146"/>
            <a:ext cx="1788812" cy="1520323"/>
          </a:xfrm>
          <a:prstGeom prst="rect">
            <a:avLst/>
          </a:prstGeom>
        </p:spPr>
      </p:pic>
      <p:pic>
        <p:nvPicPr>
          <p:cNvPr id="7" name="图片 6" descr="图片包含 室内, 就坐, 餐桌, 顶部&#10;&#10;&#10;&#10;自动生成的说明">
            <a:extLst>
              <a:ext uri="{FF2B5EF4-FFF2-40B4-BE49-F238E27FC236}">
                <a16:creationId xmlns:a16="http://schemas.microsoft.com/office/drawing/2014/main" id="{35F8DFCE-AB01-9F41-A4E5-5CD6AA01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" y="2084"/>
            <a:ext cx="1682240" cy="14590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13DD4-B313-EB46-8529-6C331DA2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495" y="3197401"/>
            <a:ext cx="2195513" cy="1870834"/>
          </a:xfrm>
          <a:prstGeom prst="rect">
            <a:avLst/>
          </a:prstGeom>
        </p:spPr>
      </p:pic>
      <p:pic>
        <p:nvPicPr>
          <p:cNvPr id="11" name="图片 10" descr="图片包含 人员, 人群, 大型, 建筑物&#10;&#10;&#10;&#10;自动生成的说明">
            <a:extLst>
              <a:ext uri="{FF2B5EF4-FFF2-40B4-BE49-F238E27FC236}">
                <a16:creationId xmlns:a16="http://schemas.microsoft.com/office/drawing/2014/main" id="{BB371819-86E5-DD4D-B9D0-FB15771DA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" y="3197401"/>
            <a:ext cx="3252100" cy="1876469"/>
          </a:xfrm>
          <a:prstGeom prst="rect">
            <a:avLst/>
          </a:prstGeom>
        </p:spPr>
      </p:pic>
      <p:pic>
        <p:nvPicPr>
          <p:cNvPr id="13" name="图片 12" descr="图片包含 人员, 室内, 男士, 就坐&#10;&#10;&#10;&#10;自动生成的说明">
            <a:extLst>
              <a:ext uri="{FF2B5EF4-FFF2-40B4-BE49-F238E27FC236}">
                <a16:creationId xmlns:a16="http://schemas.microsoft.com/office/drawing/2014/main" id="{035F197C-18A3-9649-94BB-1DD3B4CAE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272" y="254481"/>
            <a:ext cx="1779868" cy="1067921"/>
          </a:xfrm>
          <a:prstGeom prst="rect">
            <a:avLst/>
          </a:prstGeom>
        </p:spPr>
      </p:pic>
      <p:pic>
        <p:nvPicPr>
          <p:cNvPr id="15" name="图片 14" descr="图片包含 服装, 人员&#10;&#10;&#10;&#10;自动生成的说明">
            <a:extLst>
              <a:ext uri="{FF2B5EF4-FFF2-40B4-BE49-F238E27FC236}">
                <a16:creationId xmlns:a16="http://schemas.microsoft.com/office/drawing/2014/main" id="{06934D11-CE7C-C445-8329-292E186C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816" y="1478484"/>
            <a:ext cx="1468780" cy="1524972"/>
          </a:xfrm>
          <a:prstGeom prst="rect">
            <a:avLst/>
          </a:prstGeom>
        </p:spPr>
      </p:pic>
      <p:pic>
        <p:nvPicPr>
          <p:cNvPr id="17" name="图片 16" descr="图片包含 人员, 妇女, 服装, 掌握&#10;&#10;&#10;&#10;自动生成的说明">
            <a:extLst>
              <a:ext uri="{FF2B5EF4-FFF2-40B4-BE49-F238E27FC236}">
                <a16:creationId xmlns:a16="http://schemas.microsoft.com/office/drawing/2014/main" id="{D96E9367-6CC3-5840-87CE-4C35DB8F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648" y="117837"/>
            <a:ext cx="1747340" cy="1289477"/>
          </a:xfrm>
          <a:prstGeom prst="rect">
            <a:avLst/>
          </a:prstGeom>
        </p:spPr>
      </p:pic>
      <p:pic>
        <p:nvPicPr>
          <p:cNvPr id="19" name="图片 18" descr="图片包含 物体, 丈量尺&#10;&#10;&#10;&#10;自动生成的说明">
            <a:extLst>
              <a:ext uri="{FF2B5EF4-FFF2-40B4-BE49-F238E27FC236}">
                <a16:creationId xmlns:a16="http://schemas.microsoft.com/office/drawing/2014/main" id="{091B345B-0E9F-A44D-93FD-60D783286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9738" y="102450"/>
            <a:ext cx="1594199" cy="1492060"/>
          </a:xfrm>
          <a:prstGeom prst="rect">
            <a:avLst/>
          </a:prstGeom>
        </p:spPr>
      </p:pic>
      <p:pic>
        <p:nvPicPr>
          <p:cNvPr id="21" name="图片 20" descr="图片包含 餐桌, 酒, 墙壁, 室内&#10;&#10;&#10;&#10;自动生成的说明">
            <a:extLst>
              <a:ext uri="{FF2B5EF4-FFF2-40B4-BE49-F238E27FC236}">
                <a16:creationId xmlns:a16="http://schemas.microsoft.com/office/drawing/2014/main" id="{1DECB20B-13DD-D94B-8DDC-B60CADDF8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666" y="1564481"/>
            <a:ext cx="1156932" cy="10435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87B739-1ECE-2D40-A259-C2F0A198DD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5957" y="101556"/>
            <a:ext cx="1658051" cy="1260119"/>
          </a:xfrm>
          <a:prstGeom prst="rect">
            <a:avLst/>
          </a:prstGeom>
        </p:spPr>
      </p:pic>
      <p:pic>
        <p:nvPicPr>
          <p:cNvPr id="25" name="图片 24" descr="图片包含 室内, 牙刷&#10;&#10;&#10;&#10;自动生成的说明">
            <a:extLst>
              <a:ext uri="{FF2B5EF4-FFF2-40B4-BE49-F238E27FC236}">
                <a16:creationId xmlns:a16="http://schemas.microsoft.com/office/drawing/2014/main" id="{85376786-2FE4-284D-B548-6DA3328045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5957" y="1695318"/>
            <a:ext cx="1650373" cy="12886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A7C225-1B03-4545-9BD9-225127D34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1244" y="4006068"/>
            <a:ext cx="1114612" cy="111461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0A8DB71-52B7-4B48-9871-DB99E437C563}"/>
              </a:ext>
            </a:extLst>
          </p:cNvPr>
          <p:cNvSpPr/>
          <p:nvPr/>
        </p:nvSpPr>
        <p:spPr>
          <a:xfrm>
            <a:off x="5594008" y="3243040"/>
            <a:ext cx="36234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sym typeface="Times New Roman" panose="02020603050405020304" pitchFamily="18" charset="0"/>
              </a:rPr>
              <a:t>19 Features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836656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8499E6-F889-844C-BA20-0BEDAA9FC383}"/>
              </a:ext>
            </a:extLst>
          </p:cNvPr>
          <p:cNvSpPr/>
          <p:nvPr/>
        </p:nvSpPr>
        <p:spPr>
          <a:xfrm>
            <a:off x="187234" y="101990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PCA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Google Shape;72;p16">
            <a:extLst>
              <a:ext uri="{FF2B5EF4-FFF2-40B4-BE49-F238E27FC236}">
                <a16:creationId xmlns:a16="http://schemas.microsoft.com/office/drawing/2014/main" id="{6F287AFC-A58C-E04F-B668-3F539FCBAADA}"/>
              </a:ext>
            </a:extLst>
          </p:cNvPr>
          <p:cNvSpPr txBox="1">
            <a:spLocks/>
          </p:cNvSpPr>
          <p:nvPr/>
        </p:nvSpPr>
        <p:spPr>
          <a:xfrm>
            <a:off x="545823" y="1102658"/>
            <a:ext cx="4713558" cy="1025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1600"/>
              </a:spcBef>
              <a:buSzPts val="1800"/>
            </a:pPr>
            <a:r>
              <a:rPr lang="en" sz="1800" b="1" dirty="0">
                <a:solidFill>
                  <a:schemeClr val="accent4"/>
                </a:solidFill>
              </a:rPr>
              <a:t>Goal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chemeClr val="accent4"/>
                </a:solidFill>
              </a:rPr>
              <a:t>Select most relevant features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chemeClr val="accent4"/>
                </a:solidFill>
              </a:rPr>
              <a:t>Narrow down our target</a:t>
            </a: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77B26EB5-56AB-0849-B911-BCF934EA0AF9}"/>
              </a:ext>
            </a:extLst>
          </p:cNvPr>
          <p:cNvSpPr txBox="1">
            <a:spLocks/>
          </p:cNvSpPr>
          <p:nvPr/>
        </p:nvSpPr>
        <p:spPr>
          <a:xfrm>
            <a:off x="5422672" y="1102658"/>
            <a:ext cx="3282057" cy="4247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1600"/>
              </a:spcBef>
              <a:buSzPts val="1800"/>
            </a:pPr>
            <a:r>
              <a:rPr lang="en" sz="1800" b="1" dirty="0">
                <a:solidFill>
                  <a:srgbClr val="059E4B"/>
                </a:solidFill>
              </a:rPr>
              <a:t>6 most relevant Feature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GDP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HIV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Hepatitis B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Adult Mortality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Income resources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altLang="zh-CN" sz="1800" dirty="0">
                <a:solidFill>
                  <a:srgbClr val="059E4B"/>
                </a:solidFill>
              </a:rPr>
              <a:t>Schooling</a:t>
            </a:r>
          </a:p>
          <a:p>
            <a:pPr marL="114300">
              <a:spcBef>
                <a:spcPts val="1600"/>
              </a:spcBef>
              <a:buSzPts val="1800"/>
            </a:pPr>
            <a:endParaRPr lang="en" sz="1800" dirty="0"/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endParaRPr lang="en" sz="1800" dirty="0"/>
          </a:p>
          <a:p>
            <a:pPr marL="114300">
              <a:spcBef>
                <a:spcPts val="1600"/>
              </a:spcBef>
              <a:buSzPts val="1800"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656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8499E6-F889-844C-BA20-0BEDAA9FC383}"/>
              </a:ext>
            </a:extLst>
          </p:cNvPr>
          <p:cNvSpPr/>
          <p:nvPr/>
        </p:nvSpPr>
        <p:spPr>
          <a:xfrm>
            <a:off x="205164" y="108583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PCA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75539-FC85-194C-BB98-D30D2202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81" y="108583"/>
            <a:ext cx="3327136" cy="24117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FCBB45-4D14-8341-880B-BFFB8F44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39" y="108583"/>
            <a:ext cx="3391430" cy="24631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B92612-5B0D-384C-9A5A-FB359085A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31" y="2571750"/>
            <a:ext cx="3327138" cy="2366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E23163-310A-854C-BB8B-99AC1C2E3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281" y="2571751"/>
            <a:ext cx="3327136" cy="23660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B8E8CC-0ED8-7842-B44F-4390C470A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56" y="1113489"/>
            <a:ext cx="564838" cy="540126"/>
          </a:xfrm>
          <a:prstGeom prst="rect">
            <a:avLst/>
          </a:prstGeom>
        </p:spPr>
      </p:pic>
      <p:pic>
        <p:nvPicPr>
          <p:cNvPr id="14" name="图片 13" descr="图片包含 剪贴画&#10;&#10;&#10;&#10;自动生成的说明">
            <a:extLst>
              <a:ext uri="{FF2B5EF4-FFF2-40B4-BE49-F238E27FC236}">
                <a16:creationId xmlns:a16="http://schemas.microsoft.com/office/drawing/2014/main" id="{D54055AF-49F5-844C-B846-8AE5C50DC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457" y="3279685"/>
            <a:ext cx="564837" cy="4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0F17A-CB41-8A48-8387-FD9CD72A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0" y="1071736"/>
            <a:ext cx="4500040" cy="3000027"/>
          </a:xfrm>
          <a:prstGeom prst="rect">
            <a:avLst/>
          </a:prstGeom>
        </p:spPr>
      </p:pic>
      <p:sp>
        <p:nvSpPr>
          <p:cNvPr id="6" name="Google Shape;72;p16">
            <a:extLst>
              <a:ext uri="{FF2B5EF4-FFF2-40B4-BE49-F238E27FC236}">
                <a16:creationId xmlns:a16="http://schemas.microsoft.com/office/drawing/2014/main" id="{FC69B5D5-C975-1D49-BFA6-F81595D3AA11}"/>
              </a:ext>
            </a:extLst>
          </p:cNvPr>
          <p:cNvSpPr txBox="1">
            <a:spLocks/>
          </p:cNvSpPr>
          <p:nvPr/>
        </p:nvSpPr>
        <p:spPr>
          <a:xfrm>
            <a:off x="4914563" y="548641"/>
            <a:ext cx="3837000" cy="3523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Larger spots, higher GDP/</a:t>
            </a:r>
            <a:r>
              <a:rPr lang="en" dirty="0" err="1"/>
              <a:t>captia</a:t>
            </a:r>
            <a:endParaRPr lang="en" dirty="0"/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Life expectancy is positive relevant with GDP/cap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Developed countries is richer than developing ones, so they have longer life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Northern Europe countries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Developing countries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347C8-02DC-9749-A49A-3AD2E2B3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78" y="2994705"/>
            <a:ext cx="347722" cy="332509"/>
          </a:xfrm>
          <a:prstGeom prst="rect">
            <a:avLst/>
          </a:prstGeom>
        </p:spPr>
      </p:pic>
      <p:pic>
        <p:nvPicPr>
          <p:cNvPr id="8" name="图片 7" descr="图片包含 剪贴画&#10;&#10;&#10;&#10;自动生成的说明">
            <a:extLst>
              <a:ext uri="{FF2B5EF4-FFF2-40B4-BE49-F238E27FC236}">
                <a16:creationId xmlns:a16="http://schemas.microsoft.com/office/drawing/2014/main" id="{4C365AA5-2CB7-2A48-8F38-BB7D6D1E9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397" y="3457270"/>
            <a:ext cx="347722" cy="2859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6D456B6-6332-8F4C-B1A7-38B531DD0F44}"/>
              </a:ext>
            </a:extLst>
          </p:cNvPr>
          <p:cNvSpPr/>
          <p:nvPr/>
        </p:nvSpPr>
        <p:spPr>
          <a:xfrm>
            <a:off x="114950" y="225475"/>
            <a:ext cx="15279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GDP!!!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18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8084E-1262-794D-AEB2-0AC4A298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" y="2395956"/>
            <a:ext cx="3696583" cy="2464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07346-8802-C544-A920-45737CC1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13" y="36204"/>
            <a:ext cx="3614970" cy="2409980"/>
          </a:xfrm>
          <a:prstGeom prst="rect">
            <a:avLst/>
          </a:prstGeom>
        </p:spPr>
      </p:pic>
      <p:pic>
        <p:nvPicPr>
          <p:cNvPr id="4" name="图片 3" descr="图片包含 物体&#10;&#10;&#10;&#10;自动生成的说明">
            <a:extLst>
              <a:ext uri="{FF2B5EF4-FFF2-40B4-BE49-F238E27FC236}">
                <a16:creationId xmlns:a16="http://schemas.microsoft.com/office/drawing/2014/main" id="{BEE1C89C-B22A-884A-8523-AE51C8326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2" y="2472161"/>
            <a:ext cx="3614970" cy="2311978"/>
          </a:xfrm>
          <a:prstGeom prst="rect">
            <a:avLst/>
          </a:prstGeom>
        </p:spPr>
      </p:pic>
      <p:pic>
        <p:nvPicPr>
          <p:cNvPr id="8" name="图片 7" descr="图片包含 天空, 室内, 杯子, 餐桌&#10;&#10;&#10;&#10;自动生成的说明">
            <a:extLst>
              <a:ext uri="{FF2B5EF4-FFF2-40B4-BE49-F238E27FC236}">
                <a16:creationId xmlns:a16="http://schemas.microsoft.com/office/drawing/2014/main" id="{6847F785-715A-774C-B411-EE64454F6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84" y="1135099"/>
            <a:ext cx="1375532" cy="1169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19183F-8BAC-024A-A3E8-00B75A161AA6}"/>
              </a:ext>
            </a:extLst>
          </p:cNvPr>
          <p:cNvSpPr/>
          <p:nvPr/>
        </p:nvSpPr>
        <p:spPr>
          <a:xfrm>
            <a:off x="260294" y="283155"/>
            <a:ext cx="19287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Vaccine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E453D188-6123-C849-849B-F7F7B4F489B4}"/>
              </a:ext>
            </a:extLst>
          </p:cNvPr>
          <p:cNvSpPr txBox="1">
            <a:spLocks/>
          </p:cNvSpPr>
          <p:nvPr/>
        </p:nvSpPr>
        <p:spPr>
          <a:xfrm>
            <a:off x="7059754" y="10226"/>
            <a:ext cx="1935124" cy="3406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Roughly higher vaccine injection rate, higher life expectancy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They have almost the same relevance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Go with CDP</a:t>
            </a:r>
          </a:p>
        </p:txBody>
      </p:sp>
    </p:spTree>
    <p:extLst>
      <p:ext uri="{BB962C8B-B14F-4D97-AF65-F5344CB8AC3E}">
        <p14:creationId xmlns:p14="http://schemas.microsoft.com/office/powerpoint/2010/main" val="180006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50280" cy="453600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795600" y="85212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723960" y="876600"/>
            <a:ext cx="149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795600" y="143532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723960" y="1438200"/>
            <a:ext cx="3092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95600" y="201888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723960" y="2021760"/>
            <a:ext cx="2034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>
            <a:off x="795600" y="263844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701640" y="2674080"/>
            <a:ext cx="2321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795600" y="325692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0"/>
          <p:cNvSpPr/>
          <p:nvPr/>
        </p:nvSpPr>
        <p:spPr>
          <a:xfrm>
            <a:off x="720000" y="3259080"/>
            <a:ext cx="232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Relevance Analysis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30" name="CustomShape 11"/>
          <p:cNvSpPr/>
          <p:nvPr/>
        </p:nvSpPr>
        <p:spPr>
          <a:xfrm>
            <a:off x="795600" y="216000"/>
            <a:ext cx="17568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31" name="CustomShape 12"/>
          <p:cNvSpPr/>
          <p:nvPr/>
        </p:nvSpPr>
        <p:spPr>
          <a:xfrm>
            <a:off x="795600" y="438552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32" name="CustomShape 13"/>
          <p:cNvSpPr/>
          <p:nvPr/>
        </p:nvSpPr>
        <p:spPr>
          <a:xfrm>
            <a:off x="723960" y="3873600"/>
            <a:ext cx="1496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33" name="CustomShape 14"/>
          <p:cNvSpPr/>
          <p:nvPr/>
        </p:nvSpPr>
        <p:spPr>
          <a:xfrm>
            <a:off x="792000" y="3802680"/>
            <a:ext cx="33840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482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32"/>
            <a:ext cx="9144000" cy="51614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F74F81-3436-FE41-90C9-3AD09223DE71}"/>
              </a:ext>
            </a:extLst>
          </p:cNvPr>
          <p:cNvSpPr/>
          <p:nvPr/>
        </p:nvSpPr>
        <p:spPr>
          <a:xfrm>
            <a:off x="1342770" y="1279088"/>
            <a:ext cx="280076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Change</a:t>
            </a:r>
          </a:p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through</a:t>
            </a:r>
          </a:p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years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E9857F-DF5A-CC41-95BC-C04C04187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218" y="-17932"/>
            <a:ext cx="3202781" cy="51614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350" dirty="0">
              <a:solidFill>
                <a:srgbClr val="26262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470B15-B39D-7949-9B98-D36A36CF1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06" y="1112865"/>
            <a:ext cx="2366006" cy="29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5790F9-74AD-1F44-AB18-914753308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4EEB4E-A1EC-4D45-AB3F-D41AF2ECAFB4}"/>
              </a:ext>
            </a:extLst>
          </p:cNvPr>
          <p:cNvSpPr/>
          <p:nvPr/>
        </p:nvSpPr>
        <p:spPr>
          <a:xfrm>
            <a:off x="227270" y="239597"/>
            <a:ext cx="17491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Overall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9B8412-7717-5448-9CFA-63386124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06" y="3976221"/>
            <a:ext cx="890494" cy="8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5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27A36F-15D2-9043-A773-B575D4EBB5C0}"/>
              </a:ext>
            </a:extLst>
          </p:cNvPr>
          <p:cNvSpPr/>
          <p:nvPr/>
        </p:nvSpPr>
        <p:spPr>
          <a:xfrm>
            <a:off x="362808" y="22860"/>
            <a:ext cx="64151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Fastest changing countries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619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87348" y="96162"/>
            <a:ext cx="39805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Top10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VS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</a:t>
            </a:r>
            <a:r>
              <a:rPr kumimoji="1" lang="en-US" altLang="zh-CN" sz="3600" b="1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verall</a:t>
            </a:r>
            <a:endParaRPr lang="zh-CN" altLang="en-US" sz="3600" b="1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18" y="904729"/>
            <a:ext cx="5578964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60454" y="203738"/>
            <a:ext cx="39805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Top10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VS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</a:t>
            </a:r>
            <a:r>
              <a:rPr kumimoji="1" lang="en-US" altLang="zh-CN" sz="3600" b="1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verall</a:t>
            </a:r>
            <a:endParaRPr lang="zh-CN" altLang="en-US" sz="3600" b="1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76" y="904729"/>
            <a:ext cx="5068247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11799" y="125776"/>
            <a:ext cx="38266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Most significant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73" y="958517"/>
            <a:ext cx="4670051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8E5957-4D21-B946-9C8F-805AF6889661}"/>
              </a:ext>
            </a:extLst>
          </p:cNvPr>
          <p:cNvSpPr/>
          <p:nvPr/>
        </p:nvSpPr>
        <p:spPr>
          <a:xfrm>
            <a:off x="2594541" y="2033885"/>
            <a:ext cx="395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Conclusion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81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Conclusion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999900" cy="301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" sz="1600" dirty="0"/>
              <a:t>1. </a:t>
            </a:r>
            <a:r>
              <a:rPr lang="en-US" sz="1600" dirty="0"/>
              <a:t>Most relevant features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2. highest changing features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3. More research into underlining relevance between features and life expectancy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lang="en-US"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lang="en-US"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sz="1600" dirty="0"/>
          </a:p>
        </p:txBody>
      </p:sp>
      <p:pic>
        <p:nvPicPr>
          <p:cNvPr id="79" name="Google Shape;79;p17" descr="Overhead shot of hand holding cup of light-colored tea with lemon slices floating in it"/>
          <p:cNvPicPr preferRelativeResize="0"/>
          <p:nvPr/>
        </p:nvPicPr>
        <p:blipFill rotWithShape="1">
          <a:blip r:embed="rId3">
            <a:alphaModFix/>
          </a:blip>
          <a:srcRect l="17813" r="16061" b="4067"/>
          <a:stretch/>
        </p:blipFill>
        <p:spPr>
          <a:xfrm>
            <a:off x="4705150" y="342525"/>
            <a:ext cx="2035799" cy="195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Modern, round computer speaker"/>
          <p:cNvPicPr preferRelativeResize="0"/>
          <p:nvPr/>
        </p:nvPicPr>
        <p:blipFill rotWithShape="1">
          <a:blip r:embed="rId4">
            <a:alphaModFix/>
          </a:blip>
          <a:srcRect l="6179" t="10754" r="35687" b="15127"/>
          <a:stretch/>
        </p:blipFill>
        <p:spPr>
          <a:xfrm>
            <a:off x="6796425" y="342525"/>
            <a:ext cx="2035799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descr="Empty upside down mason jars resting on picket fence posts"/>
          <p:cNvPicPr preferRelativeResize="0"/>
          <p:nvPr/>
        </p:nvPicPr>
        <p:blipFill rotWithShape="1">
          <a:blip r:embed="rId5">
            <a:alphaModFix/>
          </a:blip>
          <a:srcRect l="9164" t="13038" r="3636" b="9949"/>
          <a:stretch/>
        </p:blipFill>
        <p:spPr>
          <a:xfrm>
            <a:off x="4705200" y="2336175"/>
            <a:ext cx="4127099" cy="2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66"/>
            <a:ext cx="9144000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8E5957-4D21-B946-9C8F-805AF6889661}"/>
              </a:ext>
            </a:extLst>
          </p:cNvPr>
          <p:cNvSpPr/>
          <p:nvPr/>
        </p:nvSpPr>
        <p:spPr>
          <a:xfrm>
            <a:off x="2421411" y="2033885"/>
            <a:ext cx="430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THANK YOU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3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2459883" y="2033885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Introduction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90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400" cy="2448000"/>
          </a:xfrm>
          <a:prstGeom prst="rect">
            <a:avLst/>
          </a:prstGeom>
          <a:ln>
            <a:noFill/>
          </a:ln>
        </p:spPr>
      </p:pic>
      <p:sp>
        <p:nvSpPr>
          <p:cNvPr id="335" name="TextShape 1"/>
          <p:cNvSpPr txBox="1"/>
          <p:nvPr/>
        </p:nvSpPr>
        <p:spPr>
          <a:xfrm>
            <a:off x="216000" y="330390"/>
            <a:ext cx="300321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Introduction</a:t>
            </a:r>
          </a:p>
        </p:txBody>
      </p:sp>
      <p:sp>
        <p:nvSpPr>
          <p:cNvPr id="336" name="TextShape 2"/>
          <p:cNvSpPr txBox="1"/>
          <p:nvPr/>
        </p:nvSpPr>
        <p:spPr>
          <a:xfrm>
            <a:off x="216000" y="1451520"/>
            <a:ext cx="7128000" cy="3372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1" strike="noStrike" spc="-1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Live fast die young?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Harder to analyse for individuals, more 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predictable for groups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 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733729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60000" y="340560"/>
            <a:ext cx="202590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Dataset</a:t>
            </a:r>
          </a:p>
        </p:txBody>
      </p:sp>
      <p:pic>
        <p:nvPicPr>
          <p:cNvPr id="338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840" cy="2508840"/>
          </a:xfrm>
          <a:prstGeom prst="rect">
            <a:avLst/>
          </a:prstGeom>
          <a:ln>
            <a:noFill/>
          </a:ln>
        </p:spPr>
      </p:pic>
      <p:pic>
        <p:nvPicPr>
          <p:cNvPr id="339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80320" cy="2043360"/>
          </a:xfrm>
          <a:prstGeom prst="rect">
            <a:avLst/>
          </a:prstGeom>
          <a:ln>
            <a:noFill/>
          </a:ln>
        </p:spPr>
      </p:pic>
      <p:sp>
        <p:nvSpPr>
          <p:cNvPr id="340" name="TextShape 2"/>
          <p:cNvSpPr txBox="1"/>
          <p:nvPr/>
        </p:nvSpPr>
        <p:spPr>
          <a:xfrm>
            <a:off x="360000" y="1462320"/>
            <a:ext cx="5256000" cy="3433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Dataset taken from kaggle.com</a:t>
            </a:r>
            <a:endParaRPr lang="en-GB" sz="2000" b="0" strike="noStrike" spc="-1">
              <a:latin typeface="Garamond"/>
            </a:endParaRPr>
          </a:p>
          <a:p>
            <a:endParaRPr lang="en-GB" sz="2000" b="0" strike="noStrike" spc="-1">
              <a:latin typeface="Garamond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  <a:endParaRPr lang="en-GB" sz="2000" b="0" strike="noStrike" spc="-1">
              <a:latin typeface="Garamond"/>
            </a:endParaRPr>
          </a:p>
          <a:p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Features: Economical, Physical, Diseases etc.</a:t>
            </a: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Some incomplete points, required more cleaning than normal</a:t>
            </a:r>
            <a:endParaRPr lang="en-GB" sz="2000" b="0" strike="noStrike" spc="-1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09718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1068824" y="203388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Motivation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B5C2E5-177A-B240-AE07-088B9A87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0"/>
            <a:ext cx="3486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360" cy="2806920"/>
          </a:xfrm>
          <a:prstGeom prst="rect">
            <a:avLst/>
          </a:prstGeom>
          <a:ln>
            <a:noFill/>
          </a:ln>
        </p:spPr>
      </p:pic>
      <p:sp>
        <p:nvSpPr>
          <p:cNvPr id="342" name="TextShape 1"/>
          <p:cNvSpPr txBox="1"/>
          <p:nvPr/>
        </p:nvSpPr>
        <p:spPr>
          <a:xfrm>
            <a:off x="204480" y="4104000"/>
            <a:ext cx="1152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 in years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  <p:pic>
        <p:nvPicPr>
          <p:cNvPr id="343" name="图片 342"/>
          <p:cNvPicPr/>
          <p:nvPr/>
        </p:nvPicPr>
        <p:blipFill>
          <a:blip r:embed="rId3"/>
          <a:stretch/>
        </p:blipFill>
        <p:spPr>
          <a:xfrm>
            <a:off x="1212480" y="360000"/>
            <a:ext cx="7931520" cy="4773600"/>
          </a:xfrm>
          <a:prstGeom prst="rect">
            <a:avLst/>
          </a:prstGeom>
          <a:ln>
            <a:noFill/>
          </a:ln>
        </p:spPr>
      </p:pic>
      <p:sp>
        <p:nvSpPr>
          <p:cNvPr id="344" name="TextShape 2"/>
          <p:cNvSpPr txBox="1"/>
          <p:nvPr/>
        </p:nvSpPr>
        <p:spPr>
          <a:xfrm>
            <a:off x="3240000" y="147240"/>
            <a:ext cx="3528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Life Expectancy in the year 2000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875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360" cy="2806920"/>
          </a:xfrm>
          <a:prstGeom prst="rect">
            <a:avLst/>
          </a:prstGeom>
          <a:ln>
            <a:noFill/>
          </a:ln>
        </p:spPr>
      </p:pic>
      <p:pic>
        <p:nvPicPr>
          <p:cNvPr id="346" name="图片 345"/>
          <p:cNvPicPr/>
          <p:nvPr/>
        </p:nvPicPr>
        <p:blipFill>
          <a:blip r:embed="rId3"/>
          <a:stretch/>
        </p:blipFill>
        <p:spPr>
          <a:xfrm>
            <a:off x="1224000" y="309960"/>
            <a:ext cx="7416000" cy="4716000"/>
          </a:xfrm>
          <a:prstGeom prst="rect">
            <a:avLst/>
          </a:prstGeom>
          <a:ln>
            <a:noFill/>
          </a:ln>
        </p:spPr>
      </p:pic>
      <p:sp>
        <p:nvSpPr>
          <p:cNvPr id="347" name="TextShape 1"/>
          <p:cNvSpPr txBox="1"/>
          <p:nvPr/>
        </p:nvSpPr>
        <p:spPr>
          <a:xfrm>
            <a:off x="204480" y="4106160"/>
            <a:ext cx="1152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 in years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240000" y="144000"/>
            <a:ext cx="3528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Life Expectancy in the year 2015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0619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00880" y="288000"/>
            <a:ext cx="256725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Motivation</a:t>
            </a:r>
          </a:p>
        </p:txBody>
      </p:sp>
      <p:pic>
        <p:nvPicPr>
          <p:cNvPr id="350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840" cy="4711320"/>
          </a:xfrm>
          <a:prstGeom prst="rect">
            <a:avLst/>
          </a:prstGeom>
          <a:ln>
            <a:noFill/>
          </a:ln>
        </p:spPr>
      </p:pic>
      <p:sp>
        <p:nvSpPr>
          <p:cNvPr id="351" name="TextShape 2"/>
          <p:cNvSpPr txBox="1"/>
          <p:nvPr/>
        </p:nvSpPr>
        <p:spPr>
          <a:xfrm>
            <a:off x="84960" y="1296000"/>
            <a:ext cx="562752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Big difference between the countries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144000" y="1741320"/>
            <a:ext cx="51991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What features play a major role in this difference?</a:t>
            </a:r>
          </a:p>
        </p:txBody>
      </p:sp>
      <p:sp>
        <p:nvSpPr>
          <p:cNvPr id="353" name="TextShape 4"/>
          <p:cNvSpPr txBox="1"/>
          <p:nvPr/>
        </p:nvSpPr>
        <p:spPr>
          <a:xfrm>
            <a:off x="114840" y="2317320"/>
            <a:ext cx="55011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Factors that are most related to life exp.</a:t>
            </a:r>
          </a:p>
        </p:txBody>
      </p:sp>
      <p:sp>
        <p:nvSpPr>
          <p:cNvPr id="354" name="TextShape 5"/>
          <p:cNvSpPr txBox="1"/>
          <p:nvPr/>
        </p:nvSpPr>
        <p:spPr>
          <a:xfrm>
            <a:off x="200880" y="3344400"/>
            <a:ext cx="5199120" cy="687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How can we keep it up?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GB" sz="1800" b="0" strike="noStrike" spc="-1">
              <a:latin typeface="Garamond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How can the lower life exp. countries do better?</a:t>
            </a:r>
          </a:p>
        </p:txBody>
      </p:sp>
      <p:sp>
        <p:nvSpPr>
          <p:cNvPr id="355" name="TextShape 6"/>
          <p:cNvSpPr txBox="1"/>
          <p:nvPr/>
        </p:nvSpPr>
        <p:spPr>
          <a:xfrm>
            <a:off x="216000" y="4248000"/>
            <a:ext cx="77641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>
                <a:latin typeface="Garamond"/>
              </a:rPr>
              <a:t>Suggestions / conclusions to paint the whole map blue</a:t>
            </a:r>
          </a:p>
        </p:txBody>
      </p:sp>
      <p:sp>
        <p:nvSpPr>
          <p:cNvPr id="356" name="TextShape 7"/>
          <p:cNvSpPr txBox="1"/>
          <p:nvPr/>
        </p:nvSpPr>
        <p:spPr>
          <a:xfrm>
            <a:off x="114840" y="2808000"/>
            <a:ext cx="55011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Overall increasing life expectancy from 2000 to 2015</a:t>
            </a:r>
          </a:p>
        </p:txBody>
      </p:sp>
    </p:spTree>
    <p:extLst>
      <p:ext uri="{BB962C8B-B14F-4D97-AF65-F5344CB8AC3E}">
        <p14:creationId xmlns:p14="http://schemas.microsoft.com/office/powerpoint/2010/main" val="835629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393</Words>
  <Application>Microsoft Office PowerPoint</Application>
  <PresentationFormat>全屏显示(16:9)</PresentationFormat>
  <Paragraphs>105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SimHei</vt:lpstr>
      <vt:lpstr>Simple-Line-Icons</vt:lpstr>
      <vt:lpstr>宋体</vt:lpstr>
      <vt:lpstr>Arial</vt:lpstr>
      <vt:lpstr>Calibri</vt:lpstr>
      <vt:lpstr>Garamond</vt:lpstr>
      <vt:lpstr>Times New Roman</vt:lpstr>
      <vt:lpstr>Wingdings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Huge gap</vt:lpstr>
      <vt:lpstr>Why?</vt:lpstr>
      <vt:lpstr>Why?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cp:lastModifiedBy>Weinan Li</cp:lastModifiedBy>
  <cp:revision>56</cp:revision>
  <dcterms:modified xsi:type="dcterms:W3CDTF">2018-12-07T07:39:53Z</dcterms:modified>
</cp:coreProperties>
</file>